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7"/>
    <p:restoredTop sz="94631"/>
  </p:normalViewPr>
  <p:slideViewPr>
    <p:cSldViewPr snapToGrid="0" snapToObjects="1">
      <p:cViewPr>
        <p:scale>
          <a:sx n="79" d="100"/>
          <a:sy n="79" d="100"/>
        </p:scale>
        <p:origin x="1008"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680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990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8754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4160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869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4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743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762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086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486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856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75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89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796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4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705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10/9/18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4817044"/>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FD8F-3256-6340-A95E-C91AB8EF189E}"/>
              </a:ext>
            </a:extLst>
          </p:cNvPr>
          <p:cNvSpPr>
            <a:spLocks noGrp="1"/>
          </p:cNvSpPr>
          <p:nvPr>
            <p:ph type="ctrTitle"/>
          </p:nvPr>
        </p:nvSpPr>
        <p:spPr>
          <a:xfrm>
            <a:off x="1100015" y="2186082"/>
            <a:ext cx="9730282" cy="2562074"/>
          </a:xfrm>
        </p:spPr>
        <p:txBody>
          <a:bodyPr>
            <a:normAutofit fontScale="90000"/>
          </a:bodyPr>
          <a:lstStyle/>
          <a:p>
            <a:r>
              <a:rPr lang="en-US" dirty="0"/>
              <a:t>Why Are Indian Children So Short?  The Role of Birth Order and Son Preference</a:t>
            </a:r>
          </a:p>
        </p:txBody>
      </p:sp>
      <p:sp>
        <p:nvSpPr>
          <p:cNvPr id="3" name="Subtitle 2">
            <a:extLst>
              <a:ext uri="{FF2B5EF4-FFF2-40B4-BE49-F238E27FC236}">
                <a16:creationId xmlns:a16="http://schemas.microsoft.com/office/drawing/2014/main" id="{1898D542-8BFB-504D-9749-D0E203494CFB}"/>
              </a:ext>
            </a:extLst>
          </p:cNvPr>
          <p:cNvSpPr>
            <a:spLocks noGrp="1"/>
          </p:cNvSpPr>
          <p:nvPr>
            <p:ph type="subTitle" idx="1"/>
          </p:nvPr>
        </p:nvSpPr>
        <p:spPr>
          <a:xfrm>
            <a:off x="1100015" y="4845723"/>
            <a:ext cx="7315200" cy="490477"/>
          </a:xfrm>
        </p:spPr>
        <p:txBody>
          <a:bodyPr>
            <a:normAutofit/>
          </a:bodyPr>
          <a:lstStyle/>
          <a:p>
            <a:r>
              <a:rPr lang="en-US" dirty="0"/>
              <a:t>By Seema Jayachandran and Rohini Pande, 2017</a:t>
            </a:r>
          </a:p>
          <a:p>
            <a:endParaRPr lang="en-US" dirty="0"/>
          </a:p>
        </p:txBody>
      </p:sp>
      <p:sp>
        <p:nvSpPr>
          <p:cNvPr id="6" name="Subtitle 2">
            <a:extLst>
              <a:ext uri="{FF2B5EF4-FFF2-40B4-BE49-F238E27FC236}">
                <a16:creationId xmlns:a16="http://schemas.microsoft.com/office/drawing/2014/main" id="{00979ED4-D7BB-0A46-8161-8DF52E41206E}"/>
              </a:ext>
            </a:extLst>
          </p:cNvPr>
          <p:cNvSpPr txBox="1">
            <a:spLocks/>
          </p:cNvSpPr>
          <p:nvPr/>
        </p:nvSpPr>
        <p:spPr>
          <a:xfrm>
            <a:off x="1100015" y="5531334"/>
            <a:ext cx="3321673" cy="490477"/>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US" dirty="0"/>
              <a:t>Presented by Jack Slezak</a:t>
            </a:r>
          </a:p>
          <a:p>
            <a:endParaRPr lang="en-US" dirty="0"/>
          </a:p>
        </p:txBody>
      </p:sp>
    </p:spTree>
    <p:extLst>
      <p:ext uri="{BB962C8B-B14F-4D97-AF65-F5344CB8AC3E}">
        <p14:creationId xmlns:p14="http://schemas.microsoft.com/office/powerpoint/2010/main" val="112420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Birth Order and Child Outcomes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lstStyle/>
          <a:p>
            <a:r>
              <a:rPr lang="en-US" dirty="0"/>
              <a:t>Ideally, data would use households that were done having kids and they would be able to obtain the heights for all children; this would ensure that there would be no confounding effects between birth order and family size</a:t>
            </a:r>
          </a:p>
          <a:p>
            <a:r>
              <a:rPr lang="en-US" dirty="0"/>
              <a:t>Actual and desired fertility are different in these countries because access to contraception is very limited, therefore regressions can’t control for total family size in general, raising an omitted variable bias concern; higher birth order children are more likely to come from larger families, and family size could affect child height via its effect on available resources per child</a:t>
            </a:r>
          </a:p>
          <a:p>
            <a:r>
              <a:rPr lang="en-US" dirty="0"/>
              <a:t>Possible solution to this concern is to include family fixed effects</a:t>
            </a:r>
          </a:p>
          <a:p>
            <a:r>
              <a:rPr lang="en-US" dirty="0"/>
              <a:t>Multiple steps taken to address endogeneity – risk of correlation between independent variable and error term in a model</a:t>
            </a:r>
          </a:p>
          <a:p>
            <a:r>
              <a:rPr lang="en-US" dirty="0"/>
              <a:t>To make sure Africa’s height gradient wasn’t unusually shallow, authors checked India’s gradient against many countries within a range of India’s GDP and still found India’s gradient to be significantly stronger</a:t>
            </a:r>
          </a:p>
        </p:txBody>
      </p:sp>
    </p:spTree>
    <p:extLst>
      <p:ext uri="{BB962C8B-B14F-4D97-AF65-F5344CB8AC3E}">
        <p14:creationId xmlns:p14="http://schemas.microsoft.com/office/powerpoint/2010/main" val="307927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Birth Order and Child Outcomes</a:t>
            </a:r>
          </a:p>
        </p:txBody>
      </p:sp>
      <p:pic>
        <p:nvPicPr>
          <p:cNvPr id="7" name="Content Placeholder 6">
            <a:extLst>
              <a:ext uri="{FF2B5EF4-FFF2-40B4-BE49-F238E27FC236}">
                <a16:creationId xmlns:a16="http://schemas.microsoft.com/office/drawing/2014/main" id="{AD399821-9A73-5F48-9ECE-41B62F42F467}"/>
              </a:ext>
            </a:extLst>
          </p:cNvPr>
          <p:cNvPicPr>
            <a:picLocks noGrp="1" noChangeAspect="1"/>
          </p:cNvPicPr>
          <p:nvPr>
            <p:ph idx="1"/>
          </p:nvPr>
        </p:nvPicPr>
        <p:blipFill>
          <a:blip r:embed="rId2"/>
          <a:stretch>
            <a:fillRect/>
          </a:stretch>
        </p:blipFill>
        <p:spPr>
          <a:xfrm>
            <a:off x="6035040" y="1403322"/>
            <a:ext cx="6001360" cy="5454678"/>
          </a:xfrm>
        </p:spPr>
      </p:pic>
      <p:sp>
        <p:nvSpPr>
          <p:cNvPr id="8" name="Content Placeholder 2">
            <a:extLst>
              <a:ext uri="{FF2B5EF4-FFF2-40B4-BE49-F238E27FC236}">
                <a16:creationId xmlns:a16="http://schemas.microsoft.com/office/drawing/2014/main" id="{793D0067-8CD4-8E4F-805F-632B31857E7D}"/>
              </a:ext>
            </a:extLst>
          </p:cNvPr>
          <p:cNvSpPr txBox="1">
            <a:spLocks/>
          </p:cNvSpPr>
          <p:nvPr/>
        </p:nvSpPr>
        <p:spPr>
          <a:xfrm>
            <a:off x="646111" y="1485990"/>
            <a:ext cx="5260913" cy="511597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For all pre- and postnatal input measures except “Mother’s total tetanus shots”, there was a SS decline with birth order for India</a:t>
            </a:r>
          </a:p>
          <a:p>
            <a:r>
              <a:rPr lang="en-US" dirty="0"/>
              <a:t>Essentially reflects a general decrease in care for younger children in India, regardless of child stage</a:t>
            </a:r>
          </a:p>
        </p:txBody>
      </p:sp>
    </p:spTree>
    <p:extLst>
      <p:ext uri="{BB962C8B-B14F-4D97-AF65-F5344CB8AC3E}">
        <p14:creationId xmlns:p14="http://schemas.microsoft.com/office/powerpoint/2010/main" val="264646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lstStyle/>
          <a:p>
            <a:r>
              <a:rPr lang="en-US" dirty="0"/>
              <a:t>Religious makeup of India is strong driver of birth order gradient; India is ~80% Hindu</a:t>
            </a:r>
          </a:p>
          <a:p>
            <a:r>
              <a:rPr lang="en-US" dirty="0"/>
              <a:t>Authors identify subgroups within India where eldest son preference is less prevalent to see if gradient still exists</a:t>
            </a:r>
          </a:p>
          <a:p>
            <a:r>
              <a:rPr lang="en-US" dirty="0"/>
              <a:t>To see if gradient is muted with these groups, use equation similar to equation 1 except indicator for India is replaced by indicator for low-son-preference subgroup</a:t>
            </a:r>
          </a:p>
          <a:p>
            <a:pPr lvl="0"/>
            <a:r>
              <a:rPr lang="en-US" dirty="0"/>
              <a:t>First examine matrilineal Indian states of Kerala and the eight Northeastern states, and comparing them with India</a:t>
            </a:r>
          </a:p>
          <a:p>
            <a:pPr lvl="1"/>
            <a:r>
              <a:rPr lang="en-US" dirty="0"/>
              <a:t>Average child heights in these states exceeds those for the rest of India, and the birth order gradient is substantially more muted</a:t>
            </a:r>
          </a:p>
          <a:p>
            <a:pPr lvl="0"/>
            <a:r>
              <a:rPr lang="en-US" dirty="0"/>
              <a:t>Next examine heterogeneity by child sex ratio; ratio increases for greater male proportion</a:t>
            </a:r>
          </a:p>
          <a:p>
            <a:pPr lvl="1"/>
            <a:r>
              <a:rPr lang="en-US" dirty="0"/>
              <a:t>Low-sex-ratio regions found to have shallower birth-order-gradient and higher average height</a:t>
            </a:r>
          </a:p>
        </p:txBody>
      </p:sp>
    </p:spTree>
    <p:extLst>
      <p:ext uri="{BB962C8B-B14F-4D97-AF65-F5344CB8AC3E}">
        <p14:creationId xmlns:p14="http://schemas.microsoft.com/office/powerpoint/2010/main" val="221127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lstStyle/>
          <a:p>
            <a:pPr lvl="0"/>
            <a:r>
              <a:rPr lang="en-US" dirty="0"/>
              <a:t>Lastly, the authors examine gradient differences by religion</a:t>
            </a:r>
          </a:p>
          <a:p>
            <a:pPr lvl="1"/>
            <a:r>
              <a:rPr lang="en-US" dirty="0"/>
              <a:t>Islam places less emphasis on needing son for religious ceremonies and inheritance rules are less patrilineal than Hindu ones</a:t>
            </a:r>
          </a:p>
          <a:p>
            <a:pPr lvl="1"/>
            <a:r>
              <a:rPr lang="en-US" dirty="0"/>
              <a:t>Accordingly, son preference is weaker and that’s reflected by less skewed sex ratio and smaller gender gap in mortality rate</a:t>
            </a:r>
          </a:p>
          <a:p>
            <a:pPr lvl="1"/>
            <a:r>
              <a:rPr lang="en-US" dirty="0"/>
              <a:t>Importantly, found that Muslim Indians have much more muted birth order gradient in both HFA and WFA than Hindus for birth order 3 and higher</a:t>
            </a:r>
          </a:p>
          <a:p>
            <a:r>
              <a:rPr lang="en-US" dirty="0"/>
              <a:t>Worth noting that Muslim children have relatively lower HFA and WFA scores, implying that they’re likely poorer than average families, and when total inputs are lower, they’re more evenly distributed</a:t>
            </a:r>
          </a:p>
        </p:txBody>
      </p:sp>
    </p:spTree>
    <p:extLst>
      <p:ext uri="{BB962C8B-B14F-4D97-AF65-F5344CB8AC3E}">
        <p14:creationId xmlns:p14="http://schemas.microsoft.com/office/powerpoint/2010/main" val="56923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lstStyle/>
          <a:p>
            <a:pPr lvl="0"/>
            <a:r>
              <a:rPr lang="en-US" dirty="0"/>
              <a:t>The authors also use the DHS sample to test multiple predictions that follow if the height gradient stems from eldest son preference</a:t>
            </a:r>
          </a:p>
          <a:p>
            <a:pPr lvl="0"/>
            <a:r>
              <a:rPr lang="en-US" dirty="0"/>
              <a:t>PREDICTION 1: Relative to African counterparts, both boys and girls in India will exhibit a steeper birth order gradient</a:t>
            </a:r>
          </a:p>
          <a:p>
            <a:pPr lvl="1"/>
            <a:r>
              <a:rPr lang="en-US" dirty="0"/>
              <a:t>Intuition behind this is obvious for boys; gradient would be absent if parents simply had general son preference</a:t>
            </a:r>
          </a:p>
          <a:p>
            <a:pPr lvl="1"/>
            <a:r>
              <a:rPr lang="en-US" dirty="0"/>
              <a:t>For girls, eldest-son preference disfavors later-born girls through sheer number of siblings as well as adjusted fertility expectations when daughters are born before sons</a:t>
            </a:r>
          </a:p>
          <a:p>
            <a:pPr lvl="0"/>
            <a:endParaRPr lang="en-US" dirty="0"/>
          </a:p>
        </p:txBody>
      </p:sp>
      <p:pic>
        <p:nvPicPr>
          <p:cNvPr id="5" name="Picture 4">
            <a:extLst>
              <a:ext uri="{FF2B5EF4-FFF2-40B4-BE49-F238E27FC236}">
                <a16:creationId xmlns:a16="http://schemas.microsoft.com/office/drawing/2014/main" id="{956E8244-2A63-0945-BC3D-FF027B840D32}"/>
              </a:ext>
            </a:extLst>
          </p:cNvPr>
          <p:cNvPicPr>
            <a:picLocks noChangeAspect="1"/>
          </p:cNvPicPr>
          <p:nvPr/>
        </p:nvPicPr>
        <p:blipFill>
          <a:blip r:embed="rId2"/>
          <a:stretch>
            <a:fillRect/>
          </a:stretch>
        </p:blipFill>
        <p:spPr>
          <a:xfrm>
            <a:off x="2866611" y="4575556"/>
            <a:ext cx="6324600" cy="1803400"/>
          </a:xfrm>
          <a:prstGeom prst="rect">
            <a:avLst/>
          </a:prstGeom>
        </p:spPr>
      </p:pic>
    </p:spTree>
    <p:extLst>
      <p:ext uri="{BB962C8B-B14F-4D97-AF65-F5344CB8AC3E}">
        <p14:creationId xmlns:p14="http://schemas.microsoft.com/office/powerpoint/2010/main" val="26311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5242625" cy="3707802"/>
          </a:xfrm>
        </p:spPr>
        <p:txBody>
          <a:bodyPr>
            <a:normAutofit/>
          </a:bodyPr>
          <a:lstStyle/>
          <a:p>
            <a:pPr lvl="0"/>
            <a:r>
              <a:rPr lang="en-US" dirty="0"/>
              <a:t>Steep gradients for both Indian boys and girls; triple interactions of India, higher birth order and if(girl) are negative and SS</a:t>
            </a:r>
          </a:p>
          <a:p>
            <a:pPr lvl="0"/>
            <a:r>
              <a:rPr lang="en-US" dirty="0"/>
              <a:t>Unlike the case for boys, there’s no SS height advantage for firstborn girls </a:t>
            </a:r>
          </a:p>
          <a:p>
            <a:pPr lvl="0"/>
            <a:r>
              <a:rPr lang="en-US" dirty="0"/>
              <a:t>Important result from these findings are that first-born Indian boys are 0.15 z-scores taller than first-born boys from Africa, on average </a:t>
            </a:r>
          </a:p>
        </p:txBody>
      </p:sp>
      <p:pic>
        <p:nvPicPr>
          <p:cNvPr id="5" name="Picture 4">
            <a:extLst>
              <a:ext uri="{FF2B5EF4-FFF2-40B4-BE49-F238E27FC236}">
                <a16:creationId xmlns:a16="http://schemas.microsoft.com/office/drawing/2014/main" id="{49BDB12B-10EB-E642-B59C-99CFAE441628}"/>
              </a:ext>
            </a:extLst>
          </p:cNvPr>
          <p:cNvPicPr>
            <a:picLocks noChangeAspect="1"/>
          </p:cNvPicPr>
          <p:nvPr/>
        </p:nvPicPr>
        <p:blipFill>
          <a:blip r:embed="rId2"/>
          <a:stretch>
            <a:fillRect/>
          </a:stretch>
        </p:blipFill>
        <p:spPr>
          <a:xfrm>
            <a:off x="5905500" y="1397000"/>
            <a:ext cx="6286500" cy="5461000"/>
          </a:xfrm>
          <a:prstGeom prst="rect">
            <a:avLst/>
          </a:prstGeom>
        </p:spPr>
      </p:pic>
      <p:sp>
        <p:nvSpPr>
          <p:cNvPr id="6" name="Oval 5">
            <a:extLst>
              <a:ext uri="{FF2B5EF4-FFF2-40B4-BE49-F238E27FC236}">
                <a16:creationId xmlns:a16="http://schemas.microsoft.com/office/drawing/2014/main" id="{D23976F8-31A8-8142-B2DC-EA22D6032FB4}"/>
              </a:ext>
            </a:extLst>
          </p:cNvPr>
          <p:cNvSpPr/>
          <p:nvPr/>
        </p:nvSpPr>
        <p:spPr>
          <a:xfrm>
            <a:off x="7589520" y="1853248"/>
            <a:ext cx="713232" cy="33405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DFCAAF-8F99-2047-BD16-93EBEA19FE2A}"/>
              </a:ext>
            </a:extLst>
          </p:cNvPr>
          <p:cNvSpPr/>
          <p:nvPr/>
        </p:nvSpPr>
        <p:spPr>
          <a:xfrm>
            <a:off x="9816084" y="1853248"/>
            <a:ext cx="713232" cy="33405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04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lstStyle/>
          <a:p>
            <a:r>
              <a:rPr lang="en-US" dirty="0"/>
              <a:t>Although gradients in table 5 don’t differ a lot by gender, there are 2 possible reasons that one could expect a parallel/level difference in height by gender in India:</a:t>
            </a:r>
            <a:endParaRPr lang="en-US" sz="2200" dirty="0"/>
          </a:p>
          <a:p>
            <a:pPr lvl="1"/>
            <a:r>
              <a:rPr lang="en-US" dirty="0"/>
              <a:t>1) If eldest sons receive more resources than everyone else, sons will on average receive more than daughters</a:t>
            </a:r>
            <a:endParaRPr lang="en-US" sz="2000" dirty="0"/>
          </a:p>
          <a:p>
            <a:pPr lvl="1"/>
            <a:r>
              <a:rPr lang="en-US" dirty="0"/>
              <a:t>2) In India, birth of daughter in family of girls often increases mother’s desire to have more children (they want that son), so larger families are more likely to be daughter-heavy and they generally have less resources per child</a:t>
            </a:r>
            <a:endParaRPr lang="en-US" sz="2000" dirty="0"/>
          </a:p>
          <a:p>
            <a:r>
              <a:rPr lang="en-US" dirty="0"/>
              <a:t>PREDICTION 2:  The India-Africa height gap will be more pronounced among girls</a:t>
            </a:r>
          </a:p>
          <a:p>
            <a:pPr lvl="1"/>
            <a:r>
              <a:rPr lang="en-US" dirty="0"/>
              <a:t>Evidence supporting this prediction is shown in Column 5 of Table 5</a:t>
            </a:r>
          </a:p>
          <a:p>
            <a:r>
              <a:rPr lang="en-US" dirty="0"/>
              <a:t>This gender impact raises the question of whether the birth order gradient and height gap are driven by eldest son preference or simply general son preference</a:t>
            </a:r>
          </a:p>
          <a:p>
            <a:endParaRPr lang="en-US" dirty="0"/>
          </a:p>
        </p:txBody>
      </p:sp>
    </p:spTree>
    <p:extLst>
      <p:ext uri="{BB962C8B-B14F-4D97-AF65-F5344CB8AC3E}">
        <p14:creationId xmlns:p14="http://schemas.microsoft.com/office/powerpoint/2010/main" val="289823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4675697" cy="5115978"/>
          </a:xfrm>
        </p:spPr>
        <p:txBody>
          <a:bodyPr/>
          <a:lstStyle/>
          <a:p>
            <a:r>
              <a:rPr lang="en-US" dirty="0"/>
              <a:t>Although both forms of son preference seem present, eldest son preference is the primary driver behind the birth order gradient, as proven in Figure 3</a:t>
            </a:r>
          </a:p>
          <a:p>
            <a:r>
              <a:rPr lang="en-US" dirty="0"/>
              <a:t>Both non-eldest sons and girls show greater improvement in matrilineal states vs. India than eldest sons do; if preference in rest of India was mostly son-general, we would only see dramatic improvement in girls here.</a:t>
            </a:r>
            <a:endParaRPr lang="en-US" sz="2200" dirty="0"/>
          </a:p>
        </p:txBody>
      </p:sp>
      <p:pic>
        <p:nvPicPr>
          <p:cNvPr id="5" name="Picture 4">
            <a:extLst>
              <a:ext uri="{FF2B5EF4-FFF2-40B4-BE49-F238E27FC236}">
                <a16:creationId xmlns:a16="http://schemas.microsoft.com/office/drawing/2014/main" id="{CEB3F143-0426-AB4B-A282-1E04977EAF13}"/>
              </a:ext>
            </a:extLst>
          </p:cNvPr>
          <p:cNvPicPr>
            <a:picLocks noChangeAspect="1"/>
          </p:cNvPicPr>
          <p:nvPr/>
        </p:nvPicPr>
        <p:blipFill>
          <a:blip r:embed="rId2"/>
          <a:stretch>
            <a:fillRect/>
          </a:stretch>
        </p:blipFill>
        <p:spPr>
          <a:xfrm>
            <a:off x="5481147" y="1485990"/>
            <a:ext cx="6477000" cy="4572000"/>
          </a:xfrm>
          <a:prstGeom prst="rect">
            <a:avLst/>
          </a:prstGeom>
        </p:spPr>
      </p:pic>
    </p:spTree>
    <p:extLst>
      <p:ext uri="{BB962C8B-B14F-4D97-AF65-F5344CB8AC3E}">
        <p14:creationId xmlns:p14="http://schemas.microsoft.com/office/powerpoint/2010/main" val="21469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lstStyle/>
          <a:p>
            <a:pPr lvl="0"/>
            <a:r>
              <a:rPr lang="en-US" dirty="0"/>
              <a:t>PREDICTION 3:  Relative to African counterparts, later parity girls with no older brothers in India face larger disadvantages in postnatal than prenatal investments</a:t>
            </a:r>
          </a:p>
          <a:p>
            <a:pPr lvl="1"/>
            <a:r>
              <a:rPr lang="en-US" dirty="0"/>
              <a:t>Reflects Indian parents using “try again” mechanism once it’s discovered that child is female; prenatal inputs reflect parents not yet knowing gender of child</a:t>
            </a:r>
          </a:p>
          <a:p>
            <a:r>
              <a:rPr lang="en-US" dirty="0"/>
              <a:t>Table 6, Columns 1&amp;2 show results from regressions estimated at the input level for the sample of girls, distinguishing between pre- and postnatal inputs</a:t>
            </a:r>
          </a:p>
          <a:p>
            <a:r>
              <a:rPr lang="en-US" dirty="0"/>
              <a:t>The coefficient for India*</a:t>
            </a:r>
            <a:r>
              <a:rPr lang="en-US" dirty="0" err="1"/>
              <a:t>PrenatalInput</a:t>
            </a:r>
            <a:r>
              <a:rPr lang="en-US" dirty="0"/>
              <a:t>*</a:t>
            </a:r>
            <a:r>
              <a:rPr lang="en-US" dirty="0" err="1"/>
              <a:t>NoElderBro</a:t>
            </a:r>
            <a:r>
              <a:rPr lang="en-US" dirty="0"/>
              <a:t> is positive and SS (parents give lots of prenatal inputs when they don’t already have sons), and sure enough, the coefficient for India*</a:t>
            </a:r>
            <a:r>
              <a:rPr lang="en-US" dirty="0" err="1"/>
              <a:t>NoElderBro</a:t>
            </a:r>
            <a:r>
              <a:rPr lang="en-US" dirty="0"/>
              <a:t> is negative and SS, showing that less postnatal inputs are allocated for daughters without older brothers </a:t>
            </a:r>
          </a:p>
        </p:txBody>
      </p:sp>
    </p:spTree>
    <p:extLst>
      <p:ext uri="{BB962C8B-B14F-4D97-AF65-F5344CB8AC3E}">
        <p14:creationId xmlns:p14="http://schemas.microsoft.com/office/powerpoint/2010/main" val="59308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normAutofit lnSpcReduction="10000"/>
          </a:bodyPr>
          <a:lstStyle/>
          <a:p>
            <a:pPr lvl="0"/>
            <a:r>
              <a:rPr lang="en-US" dirty="0"/>
              <a:t>PREDICTION 4:  Relative to African counterparts, outcomes for Indian children will vary with sibling composition and birth order as follows: </a:t>
            </a:r>
          </a:p>
          <a:p>
            <a:pPr lvl="1"/>
            <a:r>
              <a:rPr lang="en-US" dirty="0"/>
              <a:t>(</a:t>
            </a:r>
            <a:r>
              <a:rPr lang="en-US" dirty="0" err="1"/>
              <a:t>i</a:t>
            </a:r>
            <a:r>
              <a:rPr lang="en-US" dirty="0"/>
              <a:t>) If fertility stopping effects dominate sibling rivalry effects, then later parity girls w/no older brothers will show larger height deficits</a:t>
            </a:r>
          </a:p>
          <a:p>
            <a:pPr lvl="1"/>
            <a:r>
              <a:rPr lang="en-US" dirty="0"/>
              <a:t>(ii) High birth order eldest sons fare worse than eldest sons born at lower birth order</a:t>
            </a:r>
          </a:p>
          <a:p>
            <a:r>
              <a:rPr lang="en-US" dirty="0"/>
              <a:t>To test (</a:t>
            </a:r>
            <a:r>
              <a:rPr lang="en-US" dirty="0" err="1"/>
              <a:t>i</a:t>
            </a:r>
            <a:r>
              <a:rPr lang="en-US" dirty="0"/>
              <a:t>) the authors estimate a model based on equation (2) but add interactions with the variable </a:t>
            </a:r>
            <a:r>
              <a:rPr lang="en-US" i="1" dirty="0" err="1"/>
              <a:t>NoElderBro</a:t>
            </a:r>
            <a:r>
              <a:rPr lang="en-US" dirty="0"/>
              <a:t>; they found that the </a:t>
            </a:r>
            <a:r>
              <a:rPr lang="en-US" i="1" dirty="0"/>
              <a:t>I</a:t>
            </a:r>
            <a:r>
              <a:rPr lang="en-US" i="1" baseline="-25000" dirty="0"/>
              <a:t>C</a:t>
            </a:r>
            <a:r>
              <a:rPr lang="en-US" i="1" dirty="0"/>
              <a:t>*</a:t>
            </a:r>
            <a:r>
              <a:rPr lang="en-US" i="1" dirty="0" err="1"/>
              <a:t>NoElderBro</a:t>
            </a:r>
            <a:r>
              <a:rPr lang="en-US" dirty="0"/>
              <a:t> coefficient, which corresponds to an eldest son being born, is positive. Whereas, the </a:t>
            </a:r>
            <a:r>
              <a:rPr lang="en-US" i="1" dirty="0"/>
              <a:t>I</a:t>
            </a:r>
            <a:r>
              <a:rPr lang="en-US" i="1" baseline="-25000" dirty="0"/>
              <a:t>C</a:t>
            </a:r>
            <a:r>
              <a:rPr lang="en-US" i="1" dirty="0"/>
              <a:t>*Girl*</a:t>
            </a:r>
            <a:r>
              <a:rPr lang="en-US" i="1" dirty="0" err="1"/>
              <a:t>NoElderBro</a:t>
            </a:r>
            <a:r>
              <a:rPr lang="en-US" dirty="0"/>
              <a:t> coefficient, which corresponds to being a girl with only older sisters, is negative (Table 6, Column 3)</a:t>
            </a:r>
          </a:p>
          <a:p>
            <a:r>
              <a:rPr lang="en-US" dirty="0"/>
              <a:t>This shows that son-biased fertility mechanism slightly dominates sibling rivalry</a:t>
            </a:r>
          </a:p>
          <a:p>
            <a:r>
              <a:rPr lang="en-US" dirty="0"/>
              <a:t>Column 3 also reflects results of part (ii) of Prediction 4: </a:t>
            </a:r>
            <a:r>
              <a:rPr lang="en-US" i="1" dirty="0" err="1"/>
              <a:t>Ic</a:t>
            </a:r>
            <a:r>
              <a:rPr lang="en-US" i="1" dirty="0"/>
              <a:t> + </a:t>
            </a:r>
            <a:r>
              <a:rPr lang="en-US" i="1" dirty="0" err="1"/>
              <a:t>Ic</a:t>
            </a:r>
            <a:r>
              <a:rPr lang="en-US" i="1" dirty="0"/>
              <a:t> × 2ndChild + </a:t>
            </a:r>
            <a:r>
              <a:rPr lang="en-US" i="1" dirty="0" err="1"/>
              <a:t>Ic</a:t>
            </a:r>
            <a:r>
              <a:rPr lang="en-US" i="1" dirty="0"/>
              <a:t> × </a:t>
            </a:r>
            <a:r>
              <a:rPr lang="en-US" i="1" dirty="0" err="1"/>
              <a:t>NoElderBro</a:t>
            </a:r>
            <a:r>
              <a:rPr lang="en-US" dirty="0"/>
              <a:t>, which gives relative height advantage for eldest Indian sons being 2</a:t>
            </a:r>
            <a:r>
              <a:rPr lang="en-US" baseline="30000" dirty="0"/>
              <a:t>nd</a:t>
            </a:r>
            <a:r>
              <a:rPr lang="en-US" dirty="0"/>
              <a:t> child born, is positive and SS.  However, this same variable for the third child is negative, which is in line with (ii), assuming that most Indian families plan on having two children</a:t>
            </a:r>
          </a:p>
        </p:txBody>
      </p:sp>
    </p:spTree>
    <p:extLst>
      <p:ext uri="{BB962C8B-B14F-4D97-AF65-F5344CB8AC3E}">
        <p14:creationId xmlns:p14="http://schemas.microsoft.com/office/powerpoint/2010/main" val="165148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FD89-36D5-A449-BA11-1F3E593EE20D}"/>
              </a:ext>
            </a:extLst>
          </p:cNvPr>
          <p:cNvSpPr>
            <a:spLocks noGrp="1"/>
          </p:cNvSpPr>
          <p:nvPr>
            <p:ph type="title"/>
          </p:nvPr>
        </p:nvSpPr>
        <p:spPr>
          <a:xfrm>
            <a:off x="646111" y="452718"/>
            <a:ext cx="9404723" cy="772578"/>
          </a:xfrm>
        </p:spPr>
        <p:txBody>
          <a:bodyPr/>
          <a:lstStyle/>
          <a:p>
            <a:r>
              <a:rPr lang="en-US" dirty="0"/>
              <a:t>Outline</a:t>
            </a:r>
          </a:p>
        </p:txBody>
      </p:sp>
      <p:sp>
        <p:nvSpPr>
          <p:cNvPr id="3" name="Content Placeholder 2">
            <a:extLst>
              <a:ext uri="{FF2B5EF4-FFF2-40B4-BE49-F238E27FC236}">
                <a16:creationId xmlns:a16="http://schemas.microsoft.com/office/drawing/2014/main" id="{26C4D575-6175-7747-830F-9CFCD414E55B}"/>
              </a:ext>
            </a:extLst>
          </p:cNvPr>
          <p:cNvSpPr>
            <a:spLocks noGrp="1"/>
          </p:cNvSpPr>
          <p:nvPr>
            <p:ph idx="1"/>
          </p:nvPr>
        </p:nvSpPr>
        <p:spPr>
          <a:xfrm>
            <a:off x="1103312" y="1408176"/>
            <a:ext cx="8946541" cy="5157216"/>
          </a:xfrm>
        </p:spPr>
        <p:txBody>
          <a:bodyPr>
            <a:normAutofit/>
          </a:bodyPr>
          <a:lstStyle/>
          <a:p>
            <a:r>
              <a:rPr lang="en-US" dirty="0"/>
              <a:t>Introduction</a:t>
            </a:r>
          </a:p>
          <a:p>
            <a:r>
              <a:rPr lang="en-US" dirty="0"/>
              <a:t>Background and Data Description</a:t>
            </a:r>
          </a:p>
          <a:p>
            <a:r>
              <a:rPr lang="en-US" dirty="0"/>
              <a:t>Birth Order and Child Outcomes</a:t>
            </a:r>
          </a:p>
          <a:p>
            <a:r>
              <a:rPr lang="en-US" dirty="0"/>
              <a:t>Culture and Height Deficits</a:t>
            </a:r>
          </a:p>
          <a:p>
            <a:pPr lvl="1"/>
            <a:r>
              <a:rPr lang="en-US" dirty="0"/>
              <a:t>Within-India Evidence</a:t>
            </a:r>
          </a:p>
          <a:p>
            <a:pPr lvl="1"/>
            <a:r>
              <a:rPr lang="en-US" dirty="0"/>
              <a:t>Favoritism Toward Eldest Sons and Birth Order Gradients</a:t>
            </a:r>
          </a:p>
          <a:p>
            <a:pPr lvl="1"/>
            <a:r>
              <a:rPr lang="en-US" dirty="0"/>
              <a:t>Implications of Son-Biased Fertility-Stopping Behavior</a:t>
            </a:r>
          </a:p>
          <a:p>
            <a:pPr lvl="1"/>
            <a:r>
              <a:rPr lang="en-US" dirty="0"/>
              <a:t>Sex Selection as a Potential Confounder</a:t>
            </a:r>
          </a:p>
          <a:p>
            <a:pPr lvl="1"/>
            <a:r>
              <a:rPr lang="en-US" dirty="0"/>
              <a:t>Alternative Explanations</a:t>
            </a:r>
          </a:p>
          <a:p>
            <a:pPr lvl="1"/>
            <a:r>
              <a:rPr lang="en-US" dirty="0"/>
              <a:t>Impact on Average Height</a:t>
            </a:r>
          </a:p>
          <a:p>
            <a:r>
              <a:rPr lang="en-US" dirty="0"/>
              <a:t>Conclusion</a:t>
            </a:r>
          </a:p>
          <a:p>
            <a:r>
              <a:rPr lang="en-US" dirty="0"/>
              <a:t>Opinions</a:t>
            </a:r>
          </a:p>
        </p:txBody>
      </p:sp>
    </p:spTree>
    <p:extLst>
      <p:ext uri="{BB962C8B-B14F-4D97-AF65-F5344CB8AC3E}">
        <p14:creationId xmlns:p14="http://schemas.microsoft.com/office/powerpoint/2010/main" val="346646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pic>
        <p:nvPicPr>
          <p:cNvPr id="7" name="Content Placeholder 6">
            <a:extLst>
              <a:ext uri="{FF2B5EF4-FFF2-40B4-BE49-F238E27FC236}">
                <a16:creationId xmlns:a16="http://schemas.microsoft.com/office/drawing/2014/main" id="{758C0302-6433-A045-9BE4-D589756FE740}"/>
              </a:ext>
            </a:extLst>
          </p:cNvPr>
          <p:cNvPicPr>
            <a:picLocks noGrp="1" noChangeAspect="1"/>
          </p:cNvPicPr>
          <p:nvPr>
            <p:ph idx="1"/>
          </p:nvPr>
        </p:nvPicPr>
        <p:blipFill>
          <a:blip r:embed="rId2"/>
          <a:stretch>
            <a:fillRect/>
          </a:stretch>
        </p:blipFill>
        <p:spPr>
          <a:xfrm>
            <a:off x="3749040" y="1390193"/>
            <a:ext cx="4804412" cy="4931359"/>
          </a:xfrm>
        </p:spPr>
      </p:pic>
    </p:spTree>
    <p:extLst>
      <p:ext uri="{BB962C8B-B14F-4D97-AF65-F5344CB8AC3E}">
        <p14:creationId xmlns:p14="http://schemas.microsoft.com/office/powerpoint/2010/main" val="256445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Culture and Height Deficits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normAutofit/>
          </a:bodyPr>
          <a:lstStyle/>
          <a:p>
            <a:pPr lvl="0"/>
            <a:r>
              <a:rPr lang="en-US" dirty="0"/>
              <a:t>Possible issue with sex-selective abortions having higher occurrence in India than Africa being a confounding factor to son-biased fertility stopping; authors provide multiple reasons that they think this isn’t a major issue</a:t>
            </a:r>
          </a:p>
          <a:p>
            <a:pPr lvl="0"/>
            <a:r>
              <a:rPr lang="en-US" dirty="0"/>
              <a:t>Possible alternative explanations for significantly steeper height gradient in India:</a:t>
            </a:r>
          </a:p>
          <a:p>
            <a:pPr lvl="1"/>
            <a:r>
              <a:rPr lang="en-US" dirty="0"/>
              <a:t>Maternal Health: Indian mothers are on average shorter than African mothers</a:t>
            </a:r>
          </a:p>
          <a:p>
            <a:pPr lvl="1"/>
            <a:r>
              <a:rPr lang="en-US" dirty="0"/>
              <a:t>Disease Environment: possibility of high rate of open defecation in India as contributor to child stunting, as younger children get exposed to more pathogens from their older siblings</a:t>
            </a:r>
          </a:p>
          <a:p>
            <a:pPr lvl="1"/>
            <a:r>
              <a:rPr lang="en-US" dirty="0"/>
              <a:t>Communal Child-Rearing: having older siblings reduces the time parents can devote to their youngest children; this is less of an issue in Africa, where tight-knit communities help raise children</a:t>
            </a:r>
          </a:p>
          <a:p>
            <a:pPr lvl="1"/>
            <a:r>
              <a:rPr lang="en-US" dirty="0"/>
              <a:t>Land Scarcity:  There is more land available in Africa, so African parents may value of their children more equally since they need larger number of children to help them</a:t>
            </a:r>
          </a:p>
          <a:p>
            <a:r>
              <a:rPr lang="en-US" dirty="0"/>
              <a:t>All of these are checked by authors and are not deemed significant to gradient</a:t>
            </a:r>
          </a:p>
        </p:txBody>
      </p:sp>
    </p:spTree>
    <p:extLst>
      <p:ext uri="{BB962C8B-B14F-4D97-AF65-F5344CB8AC3E}">
        <p14:creationId xmlns:p14="http://schemas.microsoft.com/office/powerpoint/2010/main" val="299278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Impact on Average Height</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normAutofit/>
          </a:bodyPr>
          <a:lstStyle/>
          <a:p>
            <a:pPr lvl="0"/>
            <a:r>
              <a:rPr lang="en-US" dirty="0"/>
              <a:t>Does the gradient play a role in the average height gap between children in India and Africa?</a:t>
            </a:r>
          </a:p>
          <a:p>
            <a:pPr lvl="0"/>
            <a:r>
              <a:rPr lang="en-US" dirty="0"/>
              <a:t>The within-India comparisons provide supportive evidence of this; the Indian subgroups with less eldest-son preference not only had shallower gradients, but also higher average heights</a:t>
            </a:r>
          </a:p>
          <a:p>
            <a:pPr lvl="0"/>
            <a:r>
              <a:rPr lang="en-US" dirty="0"/>
              <a:t>Data from IHDS show child height having diminishing returns to household income and expenditures, meaning families with less equal resource distribution will generate lower average heights</a:t>
            </a:r>
          </a:p>
          <a:p>
            <a:pPr lvl="0"/>
            <a:r>
              <a:rPr lang="en-US" dirty="0"/>
              <a:t>In attempt to quantify impact of height gradient on average height, they observe the correlation between these two things across all of the countries used in the African subsample (the gradient steepness is measured by one value that proxies the coefficients for the 2</a:t>
            </a:r>
            <a:r>
              <a:rPr lang="en-US" baseline="30000" dirty="0"/>
              <a:t>nd</a:t>
            </a:r>
            <a:r>
              <a:rPr lang="en-US" dirty="0"/>
              <a:t> and 3+ children)</a:t>
            </a:r>
          </a:p>
          <a:p>
            <a:pPr lvl="0"/>
            <a:r>
              <a:rPr lang="en-US" dirty="0"/>
              <a:t>Gradient depresses average height by 0.106 z-score points out of the 0.162 z-score gap between Indian and African children (65%)</a:t>
            </a:r>
          </a:p>
        </p:txBody>
      </p:sp>
    </p:spTree>
    <p:extLst>
      <p:ext uri="{BB962C8B-B14F-4D97-AF65-F5344CB8AC3E}">
        <p14:creationId xmlns:p14="http://schemas.microsoft.com/office/powerpoint/2010/main" val="197806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normAutofit/>
          </a:bodyPr>
          <a:lstStyle/>
          <a:p>
            <a:pPr lvl="0"/>
            <a:r>
              <a:rPr lang="en-US" dirty="0"/>
              <a:t>This paper compares children’s height-for-age in India and Africa to highlight the abnormally high rate of stunting that occurs in India; there is ample evidence to suggest that allocation of resources within the family is a key contributor to this</a:t>
            </a:r>
          </a:p>
          <a:p>
            <a:pPr lvl="1"/>
            <a:r>
              <a:rPr lang="en-US" dirty="0"/>
              <a:t>First, the height disadvantage in Indian children appears for second born children and those of a higher birth order.</a:t>
            </a:r>
          </a:p>
          <a:p>
            <a:pPr lvl="1"/>
            <a:r>
              <a:rPr lang="en-US" dirty="0"/>
              <a:t>Second, investments in following pregnancies and later children decline faster in India</a:t>
            </a:r>
          </a:p>
          <a:p>
            <a:r>
              <a:rPr lang="en-US" dirty="0"/>
              <a:t>The primary mechanism that the authors suggest as a driver to this steep birth order gradient in child height is eldest son preference</a:t>
            </a:r>
          </a:p>
          <a:p>
            <a:r>
              <a:rPr lang="en-US" dirty="0"/>
              <a:t>There is hope that this trend could become obsolete once India develops more and a greater amount of resources become available to all, but there is evidence to indicate that this birth order preference has existed over time, as well as India’s high stunting rate, so we don’t know when a realistic end could arrive</a:t>
            </a:r>
          </a:p>
        </p:txBody>
      </p:sp>
    </p:spTree>
    <p:extLst>
      <p:ext uri="{BB962C8B-B14F-4D97-AF65-F5344CB8AC3E}">
        <p14:creationId xmlns:p14="http://schemas.microsoft.com/office/powerpoint/2010/main" val="291204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Opinions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5115978"/>
          </a:xfrm>
        </p:spPr>
        <p:txBody>
          <a:bodyPr>
            <a:normAutofit/>
          </a:bodyPr>
          <a:lstStyle/>
          <a:p>
            <a:pPr lvl="0"/>
            <a:r>
              <a:rPr lang="en-US" dirty="0"/>
              <a:t>Paper made strong considerations of possible fallacies to its arguments and typically provided some sort of defense every time</a:t>
            </a:r>
          </a:p>
          <a:p>
            <a:pPr lvl="0"/>
            <a:r>
              <a:rPr lang="en-US" dirty="0"/>
              <a:t>The regressions following each prediction helped solidify the authors’ theory that eldest son preference was a strong mechanism here</a:t>
            </a:r>
          </a:p>
          <a:p>
            <a:pPr lvl="0"/>
            <a:r>
              <a:rPr lang="en-US" dirty="0"/>
              <a:t>Although the findings of this paper could certainly have an economic impact, I do not see strong connection between this paper and quantitative finance</a:t>
            </a:r>
          </a:p>
        </p:txBody>
      </p:sp>
    </p:spTree>
    <p:extLst>
      <p:ext uri="{BB962C8B-B14F-4D97-AF65-F5344CB8AC3E}">
        <p14:creationId xmlns:p14="http://schemas.microsoft.com/office/powerpoint/2010/main" val="170584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B68F-58DA-DD4C-AA63-2762E2CD5EDA}"/>
              </a:ext>
            </a:extLst>
          </p:cNvPr>
          <p:cNvSpPr>
            <a:spLocks noGrp="1"/>
          </p:cNvSpPr>
          <p:nvPr>
            <p:ph type="title"/>
          </p:nvPr>
        </p:nvSpPr>
        <p:spPr>
          <a:xfrm>
            <a:off x="646111" y="452718"/>
            <a:ext cx="9404723" cy="790866"/>
          </a:xfrm>
        </p:spPr>
        <p:txBody>
          <a:bodyPr/>
          <a:lstStyle/>
          <a:p>
            <a:r>
              <a:rPr lang="en-US" dirty="0"/>
              <a:t>Introduction</a:t>
            </a:r>
          </a:p>
        </p:txBody>
      </p:sp>
      <p:sp>
        <p:nvSpPr>
          <p:cNvPr id="3" name="Content Placeholder 2">
            <a:extLst>
              <a:ext uri="{FF2B5EF4-FFF2-40B4-BE49-F238E27FC236}">
                <a16:creationId xmlns:a16="http://schemas.microsoft.com/office/drawing/2014/main" id="{37D23E7D-CEDE-4241-A3AA-AA9A7FEB58AF}"/>
              </a:ext>
            </a:extLst>
          </p:cNvPr>
          <p:cNvSpPr>
            <a:spLocks noGrp="1"/>
          </p:cNvSpPr>
          <p:nvPr>
            <p:ph idx="1"/>
          </p:nvPr>
        </p:nvSpPr>
        <p:spPr>
          <a:xfrm>
            <a:off x="646110" y="1389889"/>
            <a:ext cx="11387393" cy="1298448"/>
          </a:xfrm>
        </p:spPr>
        <p:txBody>
          <a:bodyPr/>
          <a:lstStyle/>
          <a:p>
            <a:r>
              <a:rPr lang="en-US" dirty="0"/>
              <a:t>25% of children around the world younger than 5 years old are short enough to be considered “stunted”; this rate is 40% India, which is worse than even poorer countries</a:t>
            </a:r>
          </a:p>
          <a:p>
            <a:r>
              <a:rPr lang="en-US" dirty="0"/>
              <a:t>Child stunting is key indicator of child malnutrition</a:t>
            </a:r>
          </a:p>
          <a:p>
            <a:endParaRPr lang="en-US" dirty="0"/>
          </a:p>
          <a:p>
            <a:endParaRPr lang="en-US" dirty="0"/>
          </a:p>
        </p:txBody>
      </p:sp>
      <p:pic>
        <p:nvPicPr>
          <p:cNvPr id="5" name="Picture 4">
            <a:extLst>
              <a:ext uri="{FF2B5EF4-FFF2-40B4-BE49-F238E27FC236}">
                <a16:creationId xmlns:a16="http://schemas.microsoft.com/office/drawing/2014/main" id="{4A475CC2-DA66-DC45-BC1B-4C4FBF1FF90A}"/>
              </a:ext>
            </a:extLst>
          </p:cNvPr>
          <p:cNvPicPr>
            <a:picLocks noChangeAspect="1"/>
          </p:cNvPicPr>
          <p:nvPr/>
        </p:nvPicPr>
        <p:blipFill>
          <a:blip r:embed="rId2"/>
          <a:stretch>
            <a:fillRect/>
          </a:stretch>
        </p:blipFill>
        <p:spPr>
          <a:xfrm>
            <a:off x="5815610" y="2688336"/>
            <a:ext cx="6217893" cy="3724655"/>
          </a:xfrm>
          <a:prstGeom prst="rect">
            <a:avLst/>
          </a:prstGeom>
        </p:spPr>
      </p:pic>
      <p:sp>
        <p:nvSpPr>
          <p:cNvPr id="6" name="Content Placeholder 2">
            <a:extLst>
              <a:ext uri="{FF2B5EF4-FFF2-40B4-BE49-F238E27FC236}">
                <a16:creationId xmlns:a16="http://schemas.microsoft.com/office/drawing/2014/main" id="{6D5F0BCE-BB37-B149-B91F-61E505D115B2}"/>
              </a:ext>
            </a:extLst>
          </p:cNvPr>
          <p:cNvSpPr txBox="1">
            <a:spLocks/>
          </p:cNvSpPr>
          <p:nvPr/>
        </p:nvSpPr>
        <p:spPr>
          <a:xfrm>
            <a:off x="646109" y="2688334"/>
            <a:ext cx="5169501" cy="38587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Data from survey on 168,000+ Indian children and 25 African countries show significant height drop-off for later born Indian children</a:t>
            </a:r>
          </a:p>
          <a:p>
            <a:r>
              <a:rPr lang="en-US" dirty="0"/>
              <a:t>This drop-off is reflected in other health measures, like weight</a:t>
            </a:r>
          </a:p>
          <a:p>
            <a:r>
              <a:rPr lang="en-US" dirty="0"/>
              <a:t>Authors control for maternal and environmental characteristics when developing child height gradients for India and Africa</a:t>
            </a:r>
          </a:p>
          <a:p>
            <a:endParaRPr lang="en-US" dirty="0"/>
          </a:p>
          <a:p>
            <a:endParaRPr lang="en-US" dirty="0"/>
          </a:p>
        </p:txBody>
      </p:sp>
    </p:spTree>
    <p:extLst>
      <p:ext uri="{BB962C8B-B14F-4D97-AF65-F5344CB8AC3E}">
        <p14:creationId xmlns:p14="http://schemas.microsoft.com/office/powerpoint/2010/main" val="353730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640D-C385-4545-A583-6C57AAE69F3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958176C-29DC-B343-ADE8-D9FEB139A501}"/>
              </a:ext>
            </a:extLst>
          </p:cNvPr>
          <p:cNvSpPr>
            <a:spLocks noGrp="1"/>
          </p:cNvSpPr>
          <p:nvPr>
            <p:ph idx="1"/>
          </p:nvPr>
        </p:nvSpPr>
        <p:spPr>
          <a:xfrm>
            <a:off x="646111" y="1394550"/>
            <a:ext cx="10985057" cy="4896522"/>
          </a:xfrm>
        </p:spPr>
        <p:txBody>
          <a:bodyPr/>
          <a:lstStyle/>
          <a:p>
            <a:r>
              <a:rPr lang="en-US" b="1" dirty="0"/>
              <a:t>Underlying mechanism to this steep height birth order gradient is eldest son preference – parents’ desire to have at least one son and for the son to be healthy</a:t>
            </a:r>
          </a:p>
          <a:p>
            <a:pPr lvl="1"/>
            <a:r>
              <a:rPr lang="en-US" dirty="0"/>
              <a:t>Traces back to patrilineal Hindu kinship system (Hinduism has a strong presence in India)</a:t>
            </a:r>
          </a:p>
          <a:p>
            <a:pPr lvl="1"/>
            <a:r>
              <a:rPr lang="en-US" dirty="0"/>
              <a:t>Lack of phenomenon in matrilineal areas supports this</a:t>
            </a:r>
          </a:p>
          <a:p>
            <a:r>
              <a:rPr lang="en-US" dirty="0"/>
              <a:t>Another possible mechanism: fertility-stopping behavior</a:t>
            </a:r>
          </a:p>
          <a:p>
            <a:pPr lvl="1"/>
            <a:r>
              <a:rPr lang="en-US" dirty="0"/>
              <a:t>When daughter is born, parents want to have more kids than originally intended to ensure they have son, leaving less resources per child</a:t>
            </a:r>
          </a:p>
          <a:p>
            <a:r>
              <a:rPr lang="en-US" dirty="0"/>
              <a:t>First mechanism creates an obvious height birth order gradient among boys; both mechanisms contribute to birth order gradient among girls</a:t>
            </a:r>
          </a:p>
          <a:p>
            <a:r>
              <a:rPr lang="en-US" dirty="0"/>
              <a:t>The presence of this steep height gradient lessens the average height of Indian children, due to diminishing returns on child height from inputs</a:t>
            </a:r>
          </a:p>
        </p:txBody>
      </p:sp>
    </p:spTree>
    <p:extLst>
      <p:ext uri="{BB962C8B-B14F-4D97-AF65-F5344CB8AC3E}">
        <p14:creationId xmlns:p14="http://schemas.microsoft.com/office/powerpoint/2010/main" val="127704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Background and Data Description</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0"/>
            <a:ext cx="10765601" cy="4195481"/>
          </a:xfrm>
        </p:spPr>
        <p:txBody>
          <a:bodyPr/>
          <a:lstStyle/>
          <a:p>
            <a:r>
              <a:rPr lang="en-US" dirty="0"/>
              <a:t>Height is the most widely used measure of health (or lack thereof) since it’s easy to measure and stunting is strongly indicative of poor long-term health outcomes</a:t>
            </a:r>
          </a:p>
          <a:p>
            <a:r>
              <a:rPr lang="en-US" dirty="0"/>
              <a:t>Definition of being “stunted”: height-for-age z-score &lt;= -2</a:t>
            </a:r>
          </a:p>
          <a:p>
            <a:r>
              <a:rPr lang="en-US" dirty="0"/>
              <a:t>2005-06 National Family Health Survey (NFHS-3) is the primary data source for India; Demographic and Health Surveys (DHS) is primary source for Africa (2004-10)</a:t>
            </a:r>
          </a:p>
          <a:p>
            <a:r>
              <a:rPr lang="en-US" dirty="0"/>
              <a:t>All children surveyed are 5 years old or younger</a:t>
            </a:r>
          </a:p>
          <a:p>
            <a:r>
              <a:rPr lang="en-US" dirty="0"/>
              <a:t>Also collected data on prenatal and postnatal care taken in both India and Africa (number of prenatal care visits, tetanus shots, iron supplements, etc.)</a:t>
            </a:r>
          </a:p>
          <a:p>
            <a:r>
              <a:rPr lang="en-US" dirty="0"/>
              <a:t>Due to sheer number of countries surveyed, Africa has sample size roughly 3x that of India</a:t>
            </a:r>
          </a:p>
        </p:txBody>
      </p:sp>
    </p:spTree>
    <p:extLst>
      <p:ext uri="{BB962C8B-B14F-4D97-AF65-F5344CB8AC3E}">
        <p14:creationId xmlns:p14="http://schemas.microsoft.com/office/powerpoint/2010/main" val="308117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Background and Data Description</a:t>
            </a:r>
          </a:p>
        </p:txBody>
      </p:sp>
      <p:pic>
        <p:nvPicPr>
          <p:cNvPr id="5" name="Content Placeholder 4">
            <a:extLst>
              <a:ext uri="{FF2B5EF4-FFF2-40B4-BE49-F238E27FC236}">
                <a16:creationId xmlns:a16="http://schemas.microsoft.com/office/drawing/2014/main" id="{6798E404-FC48-E240-8313-6F0C260E1B1F}"/>
              </a:ext>
            </a:extLst>
          </p:cNvPr>
          <p:cNvPicPr>
            <a:picLocks noGrp="1" noChangeAspect="1"/>
          </p:cNvPicPr>
          <p:nvPr>
            <p:ph idx="1"/>
          </p:nvPr>
        </p:nvPicPr>
        <p:blipFill rotWithShape="1">
          <a:blip r:embed="rId2"/>
          <a:srcRect b="18848"/>
          <a:stretch/>
        </p:blipFill>
        <p:spPr>
          <a:xfrm>
            <a:off x="3621024" y="1152983"/>
            <a:ext cx="5303519" cy="5425897"/>
          </a:xfrm>
        </p:spPr>
      </p:pic>
      <p:sp>
        <p:nvSpPr>
          <p:cNvPr id="6" name="Right Arrow 5">
            <a:extLst>
              <a:ext uri="{FF2B5EF4-FFF2-40B4-BE49-F238E27FC236}">
                <a16:creationId xmlns:a16="http://schemas.microsoft.com/office/drawing/2014/main" id="{90AF71FD-246F-ED4D-8975-3FD88EE4C3B3}"/>
              </a:ext>
            </a:extLst>
          </p:cNvPr>
          <p:cNvSpPr/>
          <p:nvPr/>
        </p:nvSpPr>
        <p:spPr>
          <a:xfrm rot="10800000">
            <a:off x="9012200" y="1676432"/>
            <a:ext cx="475488" cy="353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99D8EFF1-AF2B-0E47-8606-34F185025A74}"/>
              </a:ext>
            </a:extLst>
          </p:cNvPr>
          <p:cNvSpPr/>
          <p:nvPr/>
        </p:nvSpPr>
        <p:spPr>
          <a:xfrm rot="10800000">
            <a:off x="8997695" y="2553513"/>
            <a:ext cx="475488" cy="353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33E77041-80BE-DF44-A3C9-B5FEE2E35692}"/>
              </a:ext>
            </a:extLst>
          </p:cNvPr>
          <p:cNvSpPr/>
          <p:nvPr/>
        </p:nvSpPr>
        <p:spPr>
          <a:xfrm>
            <a:off x="2988508" y="1971700"/>
            <a:ext cx="475488" cy="353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F8283F31-A31F-FC48-B211-2ACEE2900272}"/>
              </a:ext>
            </a:extLst>
          </p:cNvPr>
          <p:cNvSpPr/>
          <p:nvPr/>
        </p:nvSpPr>
        <p:spPr>
          <a:xfrm rot="10800000">
            <a:off x="8997694" y="2303640"/>
            <a:ext cx="475488" cy="353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3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Birth Order and Child Outcomes</a:t>
            </a:r>
          </a:p>
        </p:txBody>
      </p:sp>
      <p:pic>
        <p:nvPicPr>
          <p:cNvPr id="7" name="Content Placeholder 6">
            <a:extLst>
              <a:ext uri="{FF2B5EF4-FFF2-40B4-BE49-F238E27FC236}">
                <a16:creationId xmlns:a16="http://schemas.microsoft.com/office/drawing/2014/main" id="{67F434BC-6C5F-404C-8CC8-F60F7A575EF5}"/>
              </a:ext>
            </a:extLst>
          </p:cNvPr>
          <p:cNvPicPr>
            <a:picLocks noGrp="1" noChangeAspect="1"/>
          </p:cNvPicPr>
          <p:nvPr>
            <p:ph idx="1"/>
          </p:nvPr>
        </p:nvPicPr>
        <p:blipFill>
          <a:blip r:embed="rId2"/>
          <a:stretch>
            <a:fillRect/>
          </a:stretch>
        </p:blipFill>
        <p:spPr>
          <a:xfrm>
            <a:off x="4653628" y="1853248"/>
            <a:ext cx="7325011" cy="4367168"/>
          </a:xfrm>
        </p:spPr>
      </p:pic>
      <p:sp>
        <p:nvSpPr>
          <p:cNvPr id="9" name="Content Placeholder 2">
            <a:extLst>
              <a:ext uri="{FF2B5EF4-FFF2-40B4-BE49-F238E27FC236}">
                <a16:creationId xmlns:a16="http://schemas.microsoft.com/office/drawing/2014/main" id="{D78D3ABD-1439-6641-AB1F-1A355A884DA1}"/>
              </a:ext>
            </a:extLst>
          </p:cNvPr>
          <p:cNvSpPr txBox="1">
            <a:spLocks/>
          </p:cNvSpPr>
          <p:nvPr/>
        </p:nvSpPr>
        <p:spPr>
          <a:xfrm>
            <a:off x="219457" y="1853248"/>
            <a:ext cx="4224527" cy="35980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Indian children are 0.08 St. Dev. shorter than African children, which is significant at 1% level; if adjusted for PPP-adjusted GDP, deficit increases to 0.16 St. Dev. </a:t>
            </a:r>
          </a:p>
          <a:p>
            <a:r>
              <a:rPr lang="en-US" dirty="0"/>
              <a:t>Strong deficit in height emerges after second child and widens thereafter</a:t>
            </a:r>
          </a:p>
        </p:txBody>
      </p:sp>
    </p:spTree>
    <p:extLst>
      <p:ext uri="{BB962C8B-B14F-4D97-AF65-F5344CB8AC3E}">
        <p14:creationId xmlns:p14="http://schemas.microsoft.com/office/powerpoint/2010/main" val="395123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Birth Order and Child Outcomes</a:t>
            </a:r>
          </a:p>
        </p:txBody>
      </p:sp>
      <p:sp>
        <p:nvSpPr>
          <p:cNvPr id="3" name="Content Placeholder 2">
            <a:extLst>
              <a:ext uri="{FF2B5EF4-FFF2-40B4-BE49-F238E27FC236}">
                <a16:creationId xmlns:a16="http://schemas.microsoft.com/office/drawing/2014/main" id="{6D8E15AD-AB85-EE42-A58D-3698E99B77DC}"/>
              </a:ext>
            </a:extLst>
          </p:cNvPr>
          <p:cNvSpPr>
            <a:spLocks noGrp="1"/>
          </p:cNvSpPr>
          <p:nvPr>
            <p:ph idx="1"/>
          </p:nvPr>
        </p:nvSpPr>
        <p:spPr>
          <a:xfrm>
            <a:off x="646111" y="1485991"/>
            <a:ext cx="10765601" cy="818298"/>
          </a:xfrm>
        </p:spPr>
        <p:txBody>
          <a:bodyPr/>
          <a:lstStyle/>
          <a:p>
            <a:r>
              <a:rPr lang="en-US" dirty="0"/>
              <a:t>Authors disaggregate height deficit by birth order; come up with following model to estimate HFA for child </a:t>
            </a:r>
            <a:r>
              <a:rPr lang="en-US" i="1" dirty="0" err="1"/>
              <a:t>i</a:t>
            </a:r>
            <a:r>
              <a:rPr lang="en-US" dirty="0"/>
              <a:t> born to mother </a:t>
            </a:r>
            <a:r>
              <a:rPr lang="en-US" i="1" dirty="0"/>
              <a:t>m</a:t>
            </a:r>
            <a:r>
              <a:rPr lang="en-US" dirty="0"/>
              <a:t> in country </a:t>
            </a:r>
            <a:r>
              <a:rPr lang="en-US" i="1" dirty="0"/>
              <a:t>c</a:t>
            </a:r>
            <a:r>
              <a:rPr lang="en-US" dirty="0"/>
              <a:t>:</a:t>
            </a:r>
          </a:p>
          <a:p>
            <a:endParaRPr lang="en-US" dirty="0"/>
          </a:p>
        </p:txBody>
      </p:sp>
      <p:pic>
        <p:nvPicPr>
          <p:cNvPr id="6" name="Picture 5">
            <a:extLst>
              <a:ext uri="{FF2B5EF4-FFF2-40B4-BE49-F238E27FC236}">
                <a16:creationId xmlns:a16="http://schemas.microsoft.com/office/drawing/2014/main" id="{50D80200-9B1E-4048-B61C-C2B95C6CBD19}"/>
              </a:ext>
            </a:extLst>
          </p:cNvPr>
          <p:cNvPicPr>
            <a:picLocks noChangeAspect="1"/>
          </p:cNvPicPr>
          <p:nvPr/>
        </p:nvPicPr>
        <p:blipFill>
          <a:blip r:embed="rId2"/>
          <a:stretch>
            <a:fillRect/>
          </a:stretch>
        </p:blipFill>
        <p:spPr>
          <a:xfrm>
            <a:off x="1474076" y="2310195"/>
            <a:ext cx="9109669" cy="1152652"/>
          </a:xfrm>
          <a:prstGeom prst="rect">
            <a:avLst/>
          </a:prstGeom>
        </p:spPr>
      </p:pic>
      <p:sp>
        <p:nvSpPr>
          <p:cNvPr id="7" name="Content Placeholder 2">
            <a:extLst>
              <a:ext uri="{FF2B5EF4-FFF2-40B4-BE49-F238E27FC236}">
                <a16:creationId xmlns:a16="http://schemas.microsoft.com/office/drawing/2014/main" id="{DB3E30A3-6CB6-444E-AD8B-294240EE551D}"/>
              </a:ext>
            </a:extLst>
          </p:cNvPr>
          <p:cNvSpPr txBox="1">
            <a:spLocks/>
          </p:cNvSpPr>
          <p:nvPr/>
        </p:nvSpPr>
        <p:spPr>
          <a:xfrm>
            <a:off x="646111" y="3668358"/>
            <a:ext cx="10765601" cy="30250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Alpha coefficients represent effect on height from being Indian child and being second-born (α2), for example</a:t>
            </a:r>
          </a:p>
          <a:p>
            <a:r>
              <a:rPr lang="en-US" dirty="0" err="1"/>
              <a:t>X</a:t>
            </a:r>
            <a:r>
              <a:rPr lang="en-US" baseline="-25000" dirty="0" err="1"/>
              <a:t>imc</a:t>
            </a:r>
            <a:r>
              <a:rPr lang="en-US" dirty="0"/>
              <a:t> is a vector of controls that include child age dummy variables to account for nonlinear patterns of z-scores and age</a:t>
            </a:r>
          </a:p>
          <a:p>
            <a:r>
              <a:rPr lang="en-US" dirty="0"/>
              <a:t>Key findings: a2 = -0.14 and is SS; sum of a1+a3 is -0.28 and is SS as well</a:t>
            </a:r>
          </a:p>
        </p:txBody>
      </p:sp>
    </p:spTree>
    <p:extLst>
      <p:ext uri="{BB962C8B-B14F-4D97-AF65-F5344CB8AC3E}">
        <p14:creationId xmlns:p14="http://schemas.microsoft.com/office/powerpoint/2010/main" val="238614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721C-D170-A843-9261-47604DE5AC76}"/>
              </a:ext>
            </a:extLst>
          </p:cNvPr>
          <p:cNvSpPr>
            <a:spLocks noGrp="1"/>
          </p:cNvSpPr>
          <p:nvPr>
            <p:ph type="title"/>
          </p:nvPr>
        </p:nvSpPr>
        <p:spPr/>
        <p:txBody>
          <a:bodyPr/>
          <a:lstStyle/>
          <a:p>
            <a:r>
              <a:rPr lang="en-US" dirty="0"/>
              <a:t>Birth Order and Child Outcomes</a:t>
            </a:r>
          </a:p>
        </p:txBody>
      </p:sp>
      <p:pic>
        <p:nvPicPr>
          <p:cNvPr id="5" name="Picture 4">
            <a:extLst>
              <a:ext uri="{FF2B5EF4-FFF2-40B4-BE49-F238E27FC236}">
                <a16:creationId xmlns:a16="http://schemas.microsoft.com/office/drawing/2014/main" id="{D2DA4186-AE0C-5C44-8DCC-73F002501DDC}"/>
              </a:ext>
            </a:extLst>
          </p:cNvPr>
          <p:cNvPicPr>
            <a:picLocks noChangeAspect="1"/>
          </p:cNvPicPr>
          <p:nvPr/>
        </p:nvPicPr>
        <p:blipFill>
          <a:blip r:embed="rId2"/>
          <a:stretch>
            <a:fillRect/>
          </a:stretch>
        </p:blipFill>
        <p:spPr>
          <a:xfrm>
            <a:off x="2627243" y="1152983"/>
            <a:ext cx="5442458" cy="5398831"/>
          </a:xfrm>
          <a:prstGeom prst="rect">
            <a:avLst/>
          </a:prstGeom>
        </p:spPr>
      </p:pic>
      <p:sp>
        <p:nvSpPr>
          <p:cNvPr id="8" name="Oval 7">
            <a:extLst>
              <a:ext uri="{FF2B5EF4-FFF2-40B4-BE49-F238E27FC236}">
                <a16:creationId xmlns:a16="http://schemas.microsoft.com/office/drawing/2014/main" id="{08B69CB1-5CEE-D24B-900D-168CFD5DBA84}"/>
              </a:ext>
            </a:extLst>
          </p:cNvPr>
          <p:cNvSpPr/>
          <p:nvPr/>
        </p:nvSpPr>
        <p:spPr>
          <a:xfrm>
            <a:off x="4005072" y="1408176"/>
            <a:ext cx="950976" cy="2444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429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{D5670554-960E-E449-86D1-C4508E16FFD1}tf10001062</Template>
  <TotalTime>1887</TotalTime>
  <Words>2324</Words>
  <Application>Microsoft Macintosh PowerPoint</Application>
  <PresentationFormat>Widescreen</PresentationFormat>
  <Paragraphs>126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Wingdings 2</vt:lpstr>
      <vt:lpstr>Wingdings 3</vt:lpstr>
      <vt:lpstr>Ion</vt:lpstr>
      <vt:lpstr>Why Are Indian Children So Short?  The Role of Birth Order and Son Preference</vt:lpstr>
      <vt:lpstr>Outline</vt:lpstr>
      <vt:lpstr>Introduction</vt:lpstr>
      <vt:lpstr>Introduction</vt:lpstr>
      <vt:lpstr>Background and Data Description</vt:lpstr>
      <vt:lpstr>Background and Data Description</vt:lpstr>
      <vt:lpstr>Birth Order and Child Outcomes</vt:lpstr>
      <vt:lpstr>Birth Order and Child Outcomes</vt:lpstr>
      <vt:lpstr>Birth Order and Child Outcomes</vt:lpstr>
      <vt:lpstr>Birth Order and Child Outcomes</vt:lpstr>
      <vt:lpstr>Birth Order and Child Outcomes</vt:lpstr>
      <vt:lpstr>Culture and Height Deficits</vt:lpstr>
      <vt:lpstr>Culture and Height Deficits</vt:lpstr>
      <vt:lpstr>Culture and Height Deficits</vt:lpstr>
      <vt:lpstr>Culture and Height Deficits</vt:lpstr>
      <vt:lpstr>Culture and Height Deficits</vt:lpstr>
      <vt:lpstr>Culture and Height Deficits</vt:lpstr>
      <vt:lpstr>Culture and Height Deficits</vt:lpstr>
      <vt:lpstr>Culture and Height Deficits</vt:lpstr>
      <vt:lpstr>Culture and Height Deficits</vt:lpstr>
      <vt:lpstr>Culture and Height Deficits</vt:lpstr>
      <vt:lpstr>Impact on Average Height</vt:lpstr>
      <vt:lpstr>Conclusion</vt:lpstr>
      <vt:lpstr>Opinions</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Indian Children So Short?</dc:title>
  <dc:creator>Slezak, Jack</dc:creator>
  <cp:lastModifiedBy>Slezak, Jack</cp:lastModifiedBy>
  <cp:revision>53</cp:revision>
  <dcterms:created xsi:type="dcterms:W3CDTF">2018-10-09T19:59:50Z</dcterms:created>
  <dcterms:modified xsi:type="dcterms:W3CDTF">2018-10-09T20:39:10Z</dcterms:modified>
</cp:coreProperties>
</file>